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1"/>
    <p:sldId id="257" r:id="rId72"/>
    <p:sldId id="258" r:id="rId73"/>
    <p:sldId id="259" r:id="rId74"/>
    <p:sldId id="260" r:id="rId75"/>
    <p:sldId id="261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Computer Says No" charset="1" panose="00000400000000000000"/>
      <p:regular r:id="rId18"/>
    </p:embeddedFont>
    <p:embeddedFont>
      <p:font typeface="Computer Says No Italics" charset="1" panose="000004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Neue Machina" charset="1" panose="00000500000000000000"/>
      <p:regular r:id="rId38"/>
    </p:embeddedFont>
    <p:embeddedFont>
      <p:font typeface="Neue Machina Light" charset="1" panose="00000400000000000000"/>
      <p:regular r:id="rId39"/>
    </p:embeddedFont>
    <p:embeddedFont>
      <p:font typeface="Neue Machina Ultra-Bold" charset="1" panose="00000900000000000000"/>
      <p:regular r:id="rId40"/>
    </p:embeddedFont>
    <p:embeddedFont>
      <p:font typeface="Inter" charset="1" panose="020B0502030000000004"/>
      <p:regular r:id="rId41"/>
    </p:embeddedFont>
    <p:embeddedFont>
      <p:font typeface="Inter Bold" charset="1" panose="020B0802030000000004"/>
      <p:regular r:id="rId42"/>
    </p:embeddedFont>
    <p:embeddedFont>
      <p:font typeface="Inter Italics" charset="1" panose="020B0502030000000004"/>
      <p:regular r:id="rId43"/>
    </p:embeddedFont>
    <p:embeddedFont>
      <p:font typeface="Inter Bold Italics" charset="1" panose="020B0802030000000004"/>
      <p:regular r:id="rId44"/>
    </p:embeddedFont>
    <p:embeddedFont>
      <p:font typeface="Inter Thin" charset="1" panose="020B0A02050000000004"/>
      <p:regular r:id="rId45"/>
    </p:embeddedFont>
    <p:embeddedFont>
      <p:font typeface="Inter Thin Italics" charset="1" panose="020B0A02050000000004"/>
      <p:regular r:id="rId46"/>
    </p:embeddedFont>
    <p:embeddedFont>
      <p:font typeface="Inter Extra-Light" charset="1" panose="02000503000000020004"/>
      <p:regular r:id="rId47"/>
    </p:embeddedFont>
    <p:embeddedFont>
      <p:font typeface="Inter Light" charset="1" panose="02000503000000020004"/>
      <p:regular r:id="rId48"/>
    </p:embeddedFont>
    <p:embeddedFont>
      <p:font typeface="Inter Medium" charset="1" panose="02000503000000020004"/>
      <p:regular r:id="rId49"/>
    </p:embeddedFont>
    <p:embeddedFont>
      <p:font typeface="Inter Semi-Bold" charset="1" panose="02000503000000020004"/>
      <p:regular r:id="rId50"/>
    </p:embeddedFont>
    <p:embeddedFont>
      <p:font typeface="Inter Ultra-Bold" charset="1" panose="02000503000000020004"/>
      <p:regular r:id="rId51"/>
    </p:embeddedFont>
    <p:embeddedFont>
      <p:font typeface="Inter Heavy" charset="1" panose="02000503000000020004"/>
      <p:regular r:id="rId52"/>
    </p:embeddedFont>
    <p:embeddedFont>
      <p:font typeface="Montserrat" charset="1" panose="00000500000000000000"/>
      <p:regular r:id="rId53"/>
    </p:embeddedFont>
    <p:embeddedFont>
      <p:font typeface="Montserrat Bold" charset="1" panose="00000800000000000000"/>
      <p:regular r:id="rId54"/>
    </p:embeddedFont>
    <p:embeddedFont>
      <p:font typeface="Montserrat Italics" charset="1" panose="00000500000000000000"/>
      <p:regular r:id="rId55"/>
    </p:embeddedFont>
    <p:embeddedFont>
      <p:font typeface="Montserrat Bold Italics" charset="1" panose="00000800000000000000"/>
      <p:regular r:id="rId56"/>
    </p:embeddedFont>
    <p:embeddedFont>
      <p:font typeface="Montserrat Thin" charset="1" panose="00000300000000000000"/>
      <p:regular r:id="rId57"/>
    </p:embeddedFont>
    <p:embeddedFont>
      <p:font typeface="Montserrat Thin Italics" charset="1" panose="00000300000000000000"/>
      <p:regular r:id="rId58"/>
    </p:embeddedFont>
    <p:embeddedFont>
      <p:font typeface="Montserrat Extra-Light" charset="1" panose="00000300000000000000"/>
      <p:regular r:id="rId59"/>
    </p:embeddedFont>
    <p:embeddedFont>
      <p:font typeface="Montserrat Extra-Light Italics" charset="1" panose="00000300000000000000"/>
      <p:regular r:id="rId60"/>
    </p:embeddedFont>
    <p:embeddedFont>
      <p:font typeface="Montserrat Light" charset="1" panose="00000400000000000000"/>
      <p:regular r:id="rId61"/>
    </p:embeddedFont>
    <p:embeddedFont>
      <p:font typeface="Montserrat Light Italics" charset="1" panose="00000400000000000000"/>
      <p:regular r:id="rId62"/>
    </p:embeddedFont>
    <p:embeddedFont>
      <p:font typeface="Montserrat Medium" charset="1" panose="00000600000000000000"/>
      <p:regular r:id="rId63"/>
    </p:embeddedFont>
    <p:embeddedFont>
      <p:font typeface="Montserrat Medium Italics" charset="1" panose="00000600000000000000"/>
      <p:regular r:id="rId64"/>
    </p:embeddedFont>
    <p:embeddedFont>
      <p:font typeface="Montserrat Semi-Bold" charset="1" panose="00000700000000000000"/>
      <p:regular r:id="rId65"/>
    </p:embeddedFont>
    <p:embeddedFont>
      <p:font typeface="Montserrat Semi-Bold Italics" charset="1" panose="00000700000000000000"/>
      <p:regular r:id="rId66"/>
    </p:embeddedFont>
    <p:embeddedFont>
      <p:font typeface="Montserrat Ultra-Bold" charset="1" panose="00000900000000000000"/>
      <p:regular r:id="rId67"/>
    </p:embeddedFont>
    <p:embeddedFont>
      <p:font typeface="Montserrat Ultra-Bold Italics" charset="1" panose="00000900000000000000"/>
      <p:regular r:id="rId68"/>
    </p:embeddedFont>
    <p:embeddedFont>
      <p:font typeface="Montserrat Heavy" charset="1" panose="00000A00000000000000"/>
      <p:regular r:id="rId69"/>
    </p:embeddedFont>
    <p:embeddedFont>
      <p:font typeface="Montserrat Heavy Italics" charset="1" panose="00000A0000000000000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slides/slide1.xml" Type="http://schemas.openxmlformats.org/officeDocument/2006/relationships/slide"/><Relationship Id="rId72" Target="slides/slide2.xml" Type="http://schemas.openxmlformats.org/officeDocument/2006/relationships/slide"/><Relationship Id="rId73" Target="slides/slide3.xml" Type="http://schemas.openxmlformats.org/officeDocument/2006/relationships/slide"/><Relationship Id="rId74" Target="slides/slide4.xml" Type="http://schemas.openxmlformats.org/officeDocument/2006/relationships/slide"/><Relationship Id="rId75" Target="slides/slide5.xml" Type="http://schemas.openxmlformats.org/officeDocument/2006/relationships/slide"/><Relationship Id="rId76" Target="slides/slide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606" y="2871475"/>
            <a:ext cx="8573660" cy="4649034"/>
            <a:chOff x="0" y="0"/>
            <a:chExt cx="11431547" cy="61987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66281"/>
              <a:ext cx="11431547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840"/>
                </a:lnSpc>
              </a:pPr>
              <a:r>
                <a:rPr lang="en-US" sz="8200">
                  <a:solidFill>
                    <a:srgbClr val="000000"/>
                  </a:solidFill>
                  <a:latin typeface="Inter Bold"/>
                </a:rPr>
                <a:t>Hate Speech-</a:t>
              </a:r>
              <a:r>
                <a:rPr lang="en-US" sz="8200">
                  <a:solidFill>
                    <a:srgbClr val="000000"/>
                  </a:solidFill>
                  <a:latin typeface="Inter Bold"/>
                </a:rPr>
                <a:t> </a:t>
              </a:r>
              <a:r>
                <a:rPr lang="en-US" sz="8200">
                  <a:solidFill>
                    <a:srgbClr val="9976FF"/>
                  </a:solidFill>
                  <a:latin typeface="Inter Bold"/>
                </a:rPr>
                <a:t>Detection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143154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Inter"/>
                </a:rPr>
                <a:t>MACHINE LEARNING 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651553"/>
              <a:ext cx="1143154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Harithaa Kannan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504395" y="5082327"/>
            <a:ext cx="5294871" cy="3253939"/>
          </a:xfrm>
          <a:custGeom>
            <a:avLst/>
            <a:gdLst/>
            <a:ahLst/>
            <a:cxnLst/>
            <a:rect r="r" b="b" t="t" l="l"/>
            <a:pathLst>
              <a:path h="3253939" w="5294871">
                <a:moveTo>
                  <a:pt x="0" y="0"/>
                </a:moveTo>
                <a:lnTo>
                  <a:pt x="5294870" y="0"/>
                </a:lnTo>
                <a:lnTo>
                  <a:pt x="5294870" y="3253939"/>
                </a:lnTo>
                <a:lnTo>
                  <a:pt x="0" y="3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04395" y="3455358"/>
            <a:ext cx="5294871" cy="3253939"/>
          </a:xfrm>
          <a:custGeom>
            <a:avLst/>
            <a:gdLst/>
            <a:ahLst/>
            <a:cxnLst/>
            <a:rect r="r" b="b" t="t" l="l"/>
            <a:pathLst>
              <a:path h="3253939" w="5294871">
                <a:moveTo>
                  <a:pt x="0" y="0"/>
                </a:moveTo>
                <a:lnTo>
                  <a:pt x="5294870" y="0"/>
                </a:lnTo>
                <a:lnTo>
                  <a:pt x="5294870" y="3253939"/>
                </a:lnTo>
                <a:lnTo>
                  <a:pt x="0" y="3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04395" y="1950734"/>
            <a:ext cx="5294871" cy="3253939"/>
          </a:xfrm>
          <a:custGeom>
            <a:avLst/>
            <a:gdLst/>
            <a:ahLst/>
            <a:cxnLst/>
            <a:rect r="r" b="b" t="t" l="l"/>
            <a:pathLst>
              <a:path h="3253939" w="5294871">
                <a:moveTo>
                  <a:pt x="0" y="0"/>
                </a:moveTo>
                <a:lnTo>
                  <a:pt x="5294870" y="0"/>
                </a:lnTo>
                <a:lnTo>
                  <a:pt x="5294870" y="3253939"/>
                </a:lnTo>
                <a:lnTo>
                  <a:pt x="0" y="3253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213689" cy="10287000"/>
          </a:xfrm>
          <a:custGeom>
            <a:avLst/>
            <a:gdLst/>
            <a:ahLst/>
            <a:cxnLst/>
            <a:rect r="r" b="b" t="t" l="l"/>
            <a:pathLst>
              <a:path h="10287000" w="7213689">
                <a:moveTo>
                  <a:pt x="0" y="0"/>
                </a:moveTo>
                <a:lnTo>
                  <a:pt x="7213689" y="0"/>
                </a:lnTo>
                <a:lnTo>
                  <a:pt x="72136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99" r="-141385" b="-3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08444" y="40496"/>
            <a:ext cx="9932716" cy="277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2"/>
              </a:lnSpc>
            </a:pPr>
          </a:p>
          <a:p>
            <a:pPr marL="0" indent="0" lvl="0">
              <a:lnSpc>
                <a:spcPts val="5502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Montserrat"/>
              </a:rPr>
              <a:t>The goal of this project is to tackle hate speech on online platforms using a multifaceted approach.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08444" y="3405624"/>
            <a:ext cx="11708256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2"/>
              </a:lnSpc>
              <a:spcBef>
                <a:spcPct val="0"/>
              </a:spcBef>
            </a:pPr>
          </a:p>
          <a:p>
            <a:pPr>
              <a:lnSpc>
                <a:spcPts val="5192"/>
              </a:lnSpc>
              <a:spcBef>
                <a:spcPct val="0"/>
              </a:spcBef>
            </a:pPr>
            <a:r>
              <a:rPr lang="en-US" sz="4327">
                <a:solidFill>
                  <a:srgbClr val="000000"/>
                </a:solidFill>
                <a:latin typeface="Montserrat Bold"/>
              </a:rPr>
              <a:t>We will be using NLP techniques to extract meaningful insights from the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1122" y="6629400"/>
            <a:ext cx="9807360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2"/>
              </a:lnSpc>
              <a:spcBef>
                <a:spcPct val="0"/>
              </a:spcBef>
            </a:pPr>
            <a:r>
              <a:rPr lang="en-US" sz="4327">
                <a:solidFill>
                  <a:srgbClr val="000000"/>
                </a:solidFill>
                <a:latin typeface="Montserrat Bold"/>
              </a:rPr>
              <a:t>Develop and train Deep Learning models .</a:t>
            </a:r>
          </a:p>
          <a:p>
            <a:pPr>
              <a:lnSpc>
                <a:spcPts val="5192"/>
              </a:lnSpc>
              <a:spcBef>
                <a:spcPct val="0"/>
              </a:spcBef>
            </a:pPr>
            <a:r>
              <a:rPr lang="en-US" sz="4327">
                <a:solidFill>
                  <a:srgbClr val="000000"/>
                </a:solidFill>
                <a:latin typeface="Montserrat Bold"/>
              </a:rPr>
              <a:t>Evaluate model performance using appropriate metrics.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14398"/>
            <a:ext cx="16415331" cy="5163368"/>
          </a:xfrm>
          <a:custGeom>
            <a:avLst/>
            <a:gdLst/>
            <a:ahLst/>
            <a:cxnLst/>
            <a:rect r="r" b="b" t="t" l="l"/>
            <a:pathLst>
              <a:path h="5163368" w="16415331">
                <a:moveTo>
                  <a:pt x="0" y="0"/>
                </a:moveTo>
                <a:lnTo>
                  <a:pt x="16415331" y="0"/>
                </a:lnTo>
                <a:lnTo>
                  <a:pt x="16415331" y="5163368"/>
                </a:lnTo>
                <a:lnTo>
                  <a:pt x="0" y="516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1830" y="795642"/>
            <a:ext cx="1261229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The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2523" y="4841680"/>
            <a:ext cx="14099107" cy="304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9105" indent="-364552" lvl="1">
              <a:lnSpc>
                <a:spcPts val="4727"/>
              </a:lnSpc>
              <a:buFont typeface="Arial"/>
              <a:buChar char="•"/>
            </a:pPr>
            <a:r>
              <a:rPr lang="en-US" sz="3377">
                <a:solidFill>
                  <a:srgbClr val="FFFFFF"/>
                </a:solidFill>
                <a:latin typeface="Kollektif Bold"/>
              </a:rPr>
              <a:t>The data was given on two different ways</a:t>
            </a:r>
          </a:p>
          <a:p>
            <a:pPr marL="729105" indent="-364552" lvl="1">
              <a:lnSpc>
                <a:spcPts val="4727"/>
              </a:lnSpc>
              <a:buFont typeface="Arial"/>
              <a:buChar char="•"/>
            </a:pPr>
            <a:r>
              <a:rPr lang="en-US" sz="3377">
                <a:solidFill>
                  <a:srgbClr val="FFFFFF"/>
                </a:solidFill>
                <a:latin typeface="Kollektif Bold"/>
              </a:rPr>
              <a:t>We had an excel spreadsheet with all the details like id , label</a:t>
            </a:r>
          </a:p>
          <a:p>
            <a:pPr marL="729105" indent="-364552" lvl="1">
              <a:lnSpc>
                <a:spcPts val="4727"/>
              </a:lnSpc>
              <a:buFont typeface="Arial"/>
              <a:buChar char="•"/>
            </a:pPr>
            <a:r>
              <a:rPr lang="en-US" sz="3377">
                <a:solidFill>
                  <a:srgbClr val="FFFFFF"/>
                </a:solidFill>
                <a:latin typeface="Kollektif Bold"/>
              </a:rPr>
              <a:t>we also had a text files named the same as their corresponding ID in the spreadsheet and the text.</a:t>
            </a:r>
          </a:p>
          <a:p>
            <a:pPr marL="729105" indent="-364552" lvl="1">
              <a:lnSpc>
                <a:spcPts val="4727"/>
              </a:lnSpc>
              <a:buFont typeface="Arial"/>
              <a:buChar char="•"/>
            </a:pPr>
            <a:r>
              <a:rPr lang="en-US" sz="3377">
                <a:solidFill>
                  <a:srgbClr val="FFFFFF"/>
                </a:solidFill>
                <a:latin typeface="Kollektif Bold"/>
              </a:rPr>
              <a:t>Not much cleaning required , some null values.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628" y="2188655"/>
            <a:ext cx="5387288" cy="2354435"/>
            <a:chOff x="0" y="0"/>
            <a:chExt cx="7183051" cy="31392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9453" cy="1629453"/>
            </a:xfrm>
            <a:custGeom>
              <a:avLst/>
              <a:gdLst/>
              <a:ahLst/>
              <a:cxnLst/>
              <a:rect r="r" b="b" t="t" l="l"/>
              <a:pathLst>
                <a:path h="1629453" w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5061" y="420391"/>
              <a:ext cx="1604393" cy="73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Montserrat Medium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201478" y="955058"/>
              <a:ext cx="4981573" cy="2184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importing necessary libraries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Pandas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Numpy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Seaborn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Wordcloud</a:t>
              </a:r>
            </a:p>
            <a:p>
              <a:pPr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Logistic Regression etc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201478" y="284082"/>
              <a:ext cx="4981573" cy="569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 Medium"/>
                </a:rPr>
                <a:t>Imports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3628" y="8036210"/>
            <a:ext cx="6368167" cy="1222090"/>
            <a:chOff x="0" y="0"/>
            <a:chExt cx="8490889" cy="16294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9453" cy="1629453"/>
            </a:xfrm>
            <a:custGeom>
              <a:avLst/>
              <a:gdLst/>
              <a:ahLst/>
              <a:cxnLst/>
              <a:rect r="r" b="b" t="t" l="l"/>
              <a:pathLst>
                <a:path h="1629453" w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061" y="420391"/>
              <a:ext cx="1604393" cy="73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Montserrat Medium"/>
                </a:rPr>
                <a:t>03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92889" y="623351"/>
              <a:ext cx="4981573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Plot graphs for understanding the data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92889" y="-47625"/>
              <a:ext cx="6497999" cy="569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 Medium"/>
                </a:rPr>
                <a:t>Visualization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3628" y="5263566"/>
            <a:ext cx="6594371" cy="1526776"/>
            <a:chOff x="0" y="0"/>
            <a:chExt cx="8792494" cy="20357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9453" cy="1629453"/>
            </a:xfrm>
            <a:custGeom>
              <a:avLst/>
              <a:gdLst/>
              <a:ahLst/>
              <a:cxnLst/>
              <a:rect r="r" b="b" t="t" l="l"/>
              <a:pathLst>
                <a:path h="1629453" w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061" y="420391"/>
              <a:ext cx="1604393" cy="73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Montserrat Medium"/>
                </a:rPr>
                <a:t>02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94495" y="955058"/>
              <a:ext cx="5089889" cy="1080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36804" indent="-168402" lvl="1">
                <a:lnSpc>
                  <a:spcPts val="2184"/>
                </a:lnSpc>
                <a:buFont typeface="Arial"/>
                <a:buChar char="•"/>
              </a:pPr>
              <a:r>
                <a:rPr lang="en-US" sz="1560">
                  <a:solidFill>
                    <a:srgbClr val="FFFFFF"/>
                  </a:solidFill>
                  <a:latin typeface="Montserrat"/>
                </a:rPr>
                <a:t>Load the data</a:t>
              </a:r>
            </a:p>
            <a:p>
              <a:pPr marL="336804" indent="-168402" lvl="1">
                <a:lnSpc>
                  <a:spcPts val="2184"/>
                </a:lnSpc>
                <a:buFont typeface="Arial"/>
                <a:buChar char="•"/>
              </a:pPr>
              <a:r>
                <a:rPr lang="en-US" sz="1560">
                  <a:solidFill>
                    <a:srgbClr val="FFFFFF"/>
                  </a:solidFill>
                  <a:latin typeface="Montserrat"/>
                </a:rPr>
                <a:t>Map the label column</a:t>
              </a:r>
            </a:p>
            <a:p>
              <a:pPr marL="336804" indent="-168402" lvl="1">
                <a:lnSpc>
                  <a:spcPts val="218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60">
                  <a:solidFill>
                    <a:srgbClr val="FFFFFF"/>
                  </a:solidFill>
                  <a:latin typeface="Montserrat"/>
                </a:rPr>
                <a:t>Preprocessing the content column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294495" y="284082"/>
              <a:ext cx="6497999" cy="514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75"/>
                </a:lnSpc>
                <a:spcBef>
                  <a:spcPct val="0"/>
                </a:spcBef>
              </a:pPr>
              <a:r>
                <a:rPr lang="en-US" sz="2339">
                  <a:solidFill>
                    <a:srgbClr val="FFFFFF"/>
                  </a:solidFill>
                  <a:latin typeface="Montserrat Medium"/>
                </a:rPr>
                <a:t>Data loading and preprocessing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14488" y="2340998"/>
            <a:ext cx="6393943" cy="1228076"/>
            <a:chOff x="0" y="0"/>
            <a:chExt cx="8525258" cy="16374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9453" cy="1629453"/>
            </a:xfrm>
            <a:custGeom>
              <a:avLst/>
              <a:gdLst/>
              <a:ahLst/>
              <a:cxnLst/>
              <a:rect r="r" b="b" t="t" l="l"/>
              <a:pathLst>
                <a:path h="1629453" w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5061" y="420391"/>
              <a:ext cx="1604393" cy="73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Montserrat Medium"/>
                </a:rPr>
                <a:t>04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027258" y="926447"/>
              <a:ext cx="4873257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Vectorizing the Content column to convert into numeric features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27258" y="255470"/>
              <a:ext cx="6497999" cy="569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 Medium"/>
                </a:rPr>
                <a:t>Feature Extraction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514488" y="5263566"/>
            <a:ext cx="6393943" cy="1228076"/>
            <a:chOff x="0" y="0"/>
            <a:chExt cx="8525258" cy="16374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29453" cy="1629453"/>
            </a:xfrm>
            <a:custGeom>
              <a:avLst/>
              <a:gdLst/>
              <a:ahLst/>
              <a:cxnLst/>
              <a:rect r="r" b="b" t="t" l="l"/>
              <a:pathLst>
                <a:path h="1629453" w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5061" y="420391"/>
              <a:ext cx="1604393" cy="73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Montserrat Medium"/>
                </a:rPr>
                <a:t>05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027258" y="926447"/>
              <a:ext cx="4873257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Splitting the data into testing and training set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027258" y="255470"/>
              <a:ext cx="6497999" cy="569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 Medium"/>
                </a:rPr>
                <a:t>Data Splitting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14488" y="7961917"/>
            <a:ext cx="6393943" cy="1504301"/>
            <a:chOff x="0" y="0"/>
            <a:chExt cx="8525258" cy="20057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29453" cy="1629453"/>
            </a:xfrm>
            <a:custGeom>
              <a:avLst/>
              <a:gdLst/>
              <a:ahLst/>
              <a:cxnLst/>
              <a:rect r="r" b="b" t="t" l="l"/>
              <a:pathLst>
                <a:path h="1629453" w="1629453">
                  <a:moveTo>
                    <a:pt x="0" y="0"/>
                  </a:moveTo>
                  <a:lnTo>
                    <a:pt x="1629453" y="0"/>
                  </a:lnTo>
                  <a:lnTo>
                    <a:pt x="1629453" y="1629453"/>
                  </a:lnTo>
                  <a:lnTo>
                    <a:pt x="0" y="162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5061" y="420391"/>
              <a:ext cx="1604393" cy="731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2"/>
                </a:lnSpc>
                <a:spcBef>
                  <a:spcPct val="0"/>
                </a:spcBef>
              </a:pPr>
              <a:r>
                <a:rPr lang="en-US" sz="3337">
                  <a:solidFill>
                    <a:srgbClr val="FFFFFF"/>
                  </a:solidFill>
                  <a:latin typeface="Montserrat Medium"/>
                </a:rPr>
                <a:t>06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027258" y="926447"/>
              <a:ext cx="4873257" cy="1079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Building the model</a:t>
              </a:r>
            </a:p>
            <a:p>
              <a:pPr marL="345439" indent="-172720" lvl="1">
                <a:lnSpc>
                  <a:spcPts val="2239"/>
                </a:lnSpc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Training the model</a:t>
              </a:r>
            </a:p>
            <a:p>
              <a:pPr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FFFFFF"/>
                  </a:solidFill>
                  <a:latin typeface="Montserrat"/>
                </a:rPr>
                <a:t>Evaluating the model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027258" y="255470"/>
              <a:ext cx="6497999" cy="569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Montserrat Medium"/>
                </a:rPr>
                <a:t>Model Training and Eval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3106750" y="5143500"/>
            <a:ext cx="4152550" cy="4114800"/>
          </a:xfrm>
          <a:custGeom>
            <a:avLst/>
            <a:gdLst/>
            <a:ahLst/>
            <a:cxnLst/>
            <a:rect r="r" b="b" t="t" l="l"/>
            <a:pathLst>
              <a:path h="4114800" w="415255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-3155208" y="163586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Neue Machina Ultra-Bold"/>
              </a:rPr>
              <a:t>The Process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38661" y="1717088"/>
            <a:ext cx="9610678" cy="113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</a:rPr>
              <a:t>RESULT AND FIND</a:t>
            </a:r>
            <a:r>
              <a:rPr lang="en-US" sz="10686">
                <a:solidFill>
                  <a:srgbClr val="6866E1"/>
                </a:solidFill>
                <a:latin typeface="Computer Says No Italics"/>
              </a:rPr>
              <a:t>I</a:t>
            </a:r>
            <a:r>
              <a:rPr lang="en-US" sz="10686">
                <a:solidFill>
                  <a:srgbClr val="6866E1"/>
                </a:solidFill>
                <a:latin typeface="Computer Says No"/>
              </a:rPr>
              <a:t>NGS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01773" y="-4127802"/>
            <a:ext cx="19563002" cy="9353431"/>
            <a:chOff x="0" y="0"/>
            <a:chExt cx="26084002" cy="124712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38705" y="0"/>
              <a:ext cx="13345297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97">
                  <a:moveTo>
                    <a:pt x="0" y="0"/>
                  </a:moveTo>
                  <a:lnTo>
                    <a:pt x="13345297" y="0"/>
                  </a:lnTo>
                  <a:lnTo>
                    <a:pt x="13345297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9653469"/>
              <a:ext cx="2817772" cy="2817772"/>
            </a:xfrm>
            <a:custGeom>
              <a:avLst/>
              <a:gdLst/>
              <a:ahLst/>
              <a:cxnLst/>
              <a:rect r="r" b="b" t="t" l="l"/>
              <a:pathLst>
                <a:path h="2817772" w="2817772">
                  <a:moveTo>
                    <a:pt x="0" y="0"/>
                  </a:moveTo>
                  <a:lnTo>
                    <a:pt x="2817772" y="0"/>
                  </a:lnTo>
                  <a:lnTo>
                    <a:pt x="2817772" y="2817772"/>
                  </a:lnTo>
                  <a:lnTo>
                    <a:pt x="0" y="281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38329" y="10463013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40B8F5"/>
                  </a:solidFill>
                  <a:latin typeface="Computer Says No"/>
                </a:rPr>
                <a:t>01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17175610" y="9447869"/>
              <a:ext cx="2817772" cy="2817772"/>
            </a:xfrm>
            <a:custGeom>
              <a:avLst/>
              <a:gdLst/>
              <a:ahLst/>
              <a:cxnLst/>
              <a:rect r="r" b="b" t="t" l="l"/>
              <a:pathLst>
                <a:path h="2817772" w="2817772">
                  <a:moveTo>
                    <a:pt x="0" y="0"/>
                  </a:moveTo>
                  <a:lnTo>
                    <a:pt x="2817772" y="0"/>
                  </a:lnTo>
                  <a:lnTo>
                    <a:pt x="2817772" y="2817773"/>
                  </a:lnTo>
                  <a:lnTo>
                    <a:pt x="0" y="2817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709010" y="10260548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40B8F5"/>
                  </a:solidFill>
                  <a:latin typeface="Computer Says No"/>
                </a:rPr>
                <a:t>04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671829" y="10376593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40B8F5"/>
                  </a:solidFill>
                  <a:latin typeface="Computer Says No"/>
                </a:rPr>
                <a:t>03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1935064" y="9416119"/>
              <a:ext cx="2817772" cy="2817772"/>
            </a:xfrm>
            <a:custGeom>
              <a:avLst/>
              <a:gdLst/>
              <a:ahLst/>
              <a:cxnLst/>
              <a:rect r="r" b="b" t="t" l="l"/>
              <a:pathLst>
                <a:path h="2817772" w="2817772">
                  <a:moveTo>
                    <a:pt x="0" y="0"/>
                  </a:moveTo>
                  <a:lnTo>
                    <a:pt x="2817773" y="0"/>
                  </a:lnTo>
                  <a:lnTo>
                    <a:pt x="2817773" y="2817773"/>
                  </a:lnTo>
                  <a:lnTo>
                    <a:pt x="0" y="2817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331011" y="9653469"/>
              <a:ext cx="2817772" cy="2817772"/>
            </a:xfrm>
            <a:custGeom>
              <a:avLst/>
              <a:gdLst/>
              <a:ahLst/>
              <a:cxnLst/>
              <a:rect r="r" b="b" t="t" l="l"/>
              <a:pathLst>
                <a:path h="2817772" w="2817772">
                  <a:moveTo>
                    <a:pt x="0" y="0"/>
                  </a:moveTo>
                  <a:lnTo>
                    <a:pt x="2817773" y="0"/>
                  </a:lnTo>
                  <a:lnTo>
                    <a:pt x="2817773" y="2817772"/>
                  </a:lnTo>
                  <a:lnTo>
                    <a:pt x="0" y="281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6869340" y="10434398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40B8F5"/>
                  </a:solidFill>
                  <a:latin typeface="Computer Says No"/>
                </a:rPr>
                <a:t>02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2967012" y="11030605"/>
              <a:ext cx="2270373" cy="0"/>
            </a:xfrm>
            <a:prstGeom prst="line">
              <a:avLst/>
            </a:prstGeom>
            <a:ln cap="rnd" w="63500">
              <a:solidFill>
                <a:srgbClr val="5CE5F8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3699532" y="5545086"/>
            <a:ext cx="3121512" cy="258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True negatives (TN): 1825</a:t>
            </a:r>
          </a:p>
          <a:p>
            <a:pPr algn="ctr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False positives (FP): 11</a:t>
            </a:r>
          </a:p>
          <a:p>
            <a:pPr algn="ctr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False negatives (FN): 219</a:t>
            </a:r>
          </a:p>
          <a:p>
            <a:pPr algn="ctr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True positives (TP): 22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AutoShape 17" id="17"/>
          <p:cNvSpPr/>
          <p:nvPr/>
        </p:nvSpPr>
        <p:spPr>
          <a:xfrm flipV="true">
            <a:off x="11766401" y="4367189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873709" y="5545086"/>
            <a:ext cx="3626262" cy="333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GridSearchCV was used to find the best parameters for the Logistic Regression model.</a:t>
            </a:r>
          </a:p>
          <a:p>
            <a:pPr algn="ctr"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The best cross-validation score achieved was 0.89, with the parameters {'C': 100, 'solver': 'newton-cg'}.</a:t>
            </a:r>
          </a:p>
          <a:p>
            <a:pPr algn="ctr">
              <a:lnSpc>
                <a:spcPts val="29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224165" y="5554611"/>
            <a:ext cx="4911966" cy="340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50"/>
              </a:lnSpc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 Logistic Regression model achieved an accuracy of 88.30% on the test data.</a:t>
            </a:r>
          </a:p>
          <a:p>
            <a:pPr marL="326594" indent="-163297" lvl="1">
              <a:lnSpc>
                <a:spcPts val="2450"/>
              </a:lnSpc>
              <a:buFont typeface="Arial"/>
              <a:buChar char="•"/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From the confusion matrix:</a:t>
            </a:r>
          </a:p>
          <a:p>
            <a:pPr marL="653188" indent="-217729" lvl="2">
              <a:lnSpc>
                <a:spcPts val="2450"/>
              </a:lnSpc>
              <a:buFont typeface="Arial"/>
              <a:buChar char="⚬"/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True negatives (TN): 1834</a:t>
            </a:r>
          </a:p>
          <a:p>
            <a:pPr marL="653188" indent="-217729" lvl="2">
              <a:lnSpc>
                <a:spcPts val="2450"/>
              </a:lnSpc>
              <a:buFont typeface="Arial"/>
              <a:buChar char="⚬"/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False positives (FP): 2</a:t>
            </a:r>
          </a:p>
          <a:p>
            <a:pPr marL="653188" indent="-217729" lvl="2">
              <a:lnSpc>
                <a:spcPts val="2450"/>
              </a:lnSpc>
              <a:buFont typeface="Arial"/>
              <a:buChar char="⚬"/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False negatives (FN): 241</a:t>
            </a:r>
          </a:p>
          <a:p>
            <a:pPr marL="653188" indent="-217729" lvl="2">
              <a:lnSpc>
                <a:spcPts val="2450"/>
              </a:lnSpc>
              <a:buFont typeface="Arial"/>
              <a:buChar char="⚬"/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True positives (TP): 0</a:t>
            </a:r>
          </a:p>
          <a:p>
            <a:pPr marL="326594" indent="-163297" lvl="1">
              <a:lnSpc>
                <a:spcPts val="2450"/>
              </a:lnSpc>
              <a:buFont typeface="Arial"/>
              <a:buChar char="•"/>
            </a:pPr>
            <a:r>
              <a:rPr lang="en-US" sz="1512">
                <a:solidFill>
                  <a:srgbClr val="FFFFFF"/>
                </a:solidFill>
                <a:latin typeface="Poppins Light"/>
              </a:rPr>
              <a:t>The precision, recall, and F1-score for the 'hate' class (label 1) are all 0. This indicates poor performance in identifying hate speech.</a:t>
            </a:r>
          </a:p>
          <a:p>
            <a:pPr>
              <a:lnSpc>
                <a:spcPts val="245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 flipV="true">
            <a:off x="7441220" y="4612367"/>
            <a:ext cx="1702780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22108" y="5445074"/>
            <a:ext cx="4804013" cy="444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The dataset was split into training and testing sets, with 8306 samples in the training set and 2077 samples in the testing set.</a:t>
            </a:r>
          </a:p>
          <a:p>
            <a:pPr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The input features (x_train and x_test) have 84533 dimensions, representing the number of unique words in the dataset.</a:t>
            </a:r>
          </a:p>
          <a:p>
            <a:pPr marL="399778" indent="-199889" lvl="1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The target labels (y_train and y_test) indicate whether a text sample contains hate speech or not.</a:t>
            </a:r>
          </a:p>
          <a:p>
            <a:pPr>
              <a:lnSpc>
                <a:spcPts val="29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699996" y="8094267"/>
            <a:ext cx="3955943" cy="128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2"/>
              </a:lnSpc>
              <a:spcBef>
                <a:spcPct val="0"/>
              </a:spcBef>
            </a:pPr>
            <a:r>
              <a:rPr lang="en-US" sz="1873">
                <a:solidFill>
                  <a:srgbClr val="FFFFFF"/>
                </a:solidFill>
                <a:latin typeface="Montserrat"/>
              </a:rPr>
              <a:t>he tuned Logistic Regression model achieved an improved accuracy of 88.93% on the test data.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02055" y="520286"/>
            <a:ext cx="10883890" cy="9637190"/>
          </a:xfrm>
          <a:custGeom>
            <a:avLst/>
            <a:gdLst/>
            <a:ahLst/>
            <a:cxnLst/>
            <a:rect r="r" b="b" t="t" l="l"/>
            <a:pathLst>
              <a:path h="9637190" w="10883890">
                <a:moveTo>
                  <a:pt x="0" y="0"/>
                </a:moveTo>
                <a:lnTo>
                  <a:pt x="10883890" y="0"/>
                </a:lnTo>
                <a:lnTo>
                  <a:pt x="10883890" y="9637189"/>
                </a:lnTo>
                <a:lnTo>
                  <a:pt x="0" y="963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DAF-5bdvqv8</dc:identifier>
  <dcterms:modified xsi:type="dcterms:W3CDTF">2011-08-01T06:04:30Z</dcterms:modified>
  <cp:revision>1</cp:revision>
  <dc:title>Hate Speech- Detection</dc:title>
</cp:coreProperties>
</file>